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62" r:id="rId3"/>
    <p:sldId id="263" r:id="rId4"/>
    <p:sldId id="264" r:id="rId5"/>
    <p:sldId id="356" r:id="rId6"/>
    <p:sldId id="282" r:id="rId7"/>
    <p:sldId id="368" r:id="rId8"/>
    <p:sldId id="369" r:id="rId9"/>
    <p:sldId id="267" r:id="rId10"/>
    <p:sldId id="333" r:id="rId11"/>
    <p:sldId id="370" r:id="rId12"/>
    <p:sldId id="268" r:id="rId13"/>
    <p:sldId id="269" r:id="rId14"/>
    <p:sldId id="270" r:id="rId15"/>
    <p:sldId id="271" r:id="rId16"/>
    <p:sldId id="334" r:id="rId17"/>
    <p:sldId id="323" r:id="rId18"/>
    <p:sldId id="325" r:id="rId19"/>
    <p:sldId id="274" r:id="rId20"/>
    <p:sldId id="358" r:id="rId21"/>
    <p:sldId id="275" r:id="rId22"/>
    <p:sldId id="371" r:id="rId23"/>
    <p:sldId id="372" r:id="rId24"/>
    <p:sldId id="373" r:id="rId25"/>
    <p:sldId id="277" r:id="rId26"/>
    <p:sldId id="349" r:id="rId27"/>
    <p:sldId id="374" r:id="rId28"/>
    <p:sldId id="367" r:id="rId29"/>
    <p:sldId id="281" r:id="rId30"/>
    <p:sldId id="319" r:id="rId31"/>
    <p:sldId id="311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993300"/>
    <a:srgbClr val="FF3399"/>
    <a:srgbClr val="FFA521"/>
    <a:srgbClr val="FF9900"/>
    <a:srgbClr val="2A9028"/>
    <a:srgbClr val="CC3300"/>
    <a:srgbClr val="FF3300"/>
    <a:srgbClr val="C0E399"/>
    <a:srgbClr val="FFF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4660"/>
  </p:normalViewPr>
  <p:slideViewPr>
    <p:cSldViewPr snapToGrid="0">
      <p:cViewPr varScale="1">
        <p:scale>
          <a:sx n="74" d="100"/>
          <a:sy n="74" d="100"/>
        </p:scale>
        <p:origin x="9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186959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7739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92872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1024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8.wdp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korea.kr/news/policyNewsView.do?newsId=148856929" TargetMode="External"/><Relationship Id="rId5" Type="http://schemas.openxmlformats.org/officeDocument/2006/relationships/image" Target="../media/image19.jpeg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1bmb4BpdlME?start=39&amp;feature=oembed" TargetMode="External"/><Relationship Id="rId6" Type="http://schemas.openxmlformats.org/officeDocument/2006/relationships/hyperlink" Target="https://www.youtube.com/watch?v=1bmb4BpdlME&amp;t=39s" TargetMode="External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0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hyperlink" Target="https://www.unicef.or.kr/" TargetMode="External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i78Our9BQA?feature=oembed" TargetMode="External"/><Relationship Id="rId6" Type="http://schemas.openxmlformats.org/officeDocument/2006/relationships/hyperlink" Target="https://www.youtube.com/watch?v=Ui78Our9BQA" TargetMode="External"/><Relationship Id="rId5" Type="http://schemas.microsoft.com/office/2007/relationships/hdphoto" Target="../media/hdphoto11.wdp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Q0BSx_gbPbw?feature=oembed" TargetMode="External"/><Relationship Id="rId6" Type="http://schemas.openxmlformats.org/officeDocument/2006/relationships/hyperlink" Target="https://www.youtube.com/watch?v=Q0BSx_gbPbw" TargetMode="External"/><Relationship Id="rId5" Type="http://schemas.microsoft.com/office/2007/relationships/hdphoto" Target="../media/hdphoto11.wdp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2.wdp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1bmb4BpdlME&amp;t=39s" TargetMode="External"/><Relationship Id="rId13" Type="http://schemas.openxmlformats.org/officeDocument/2006/relationships/hyperlink" Target="https://www.uihere.com/free-cliparts/question-mark-emoticon-clip-art-silly-question-cliparts-1429704" TargetMode="External"/><Relationship Id="rId3" Type="http://schemas.openxmlformats.org/officeDocument/2006/relationships/hyperlink" Target="https://www.freepik.com/free-photos-vectors/debate" TargetMode="External"/><Relationship Id="rId7" Type="http://schemas.openxmlformats.org/officeDocument/2006/relationships/hyperlink" Target="https://www.eventmanagerblog.com/18-interview-questions-event-planning-job" TargetMode="External"/><Relationship Id="rId12" Type="http://schemas.openxmlformats.org/officeDocument/2006/relationships/hyperlink" Target="http://clipart-library.com/writing-book-cliparts.html" TargetMode="External"/><Relationship Id="rId2" Type="http://schemas.openxmlformats.org/officeDocument/2006/relationships/hyperlink" Target="https://www.cleanpng.com/png-scalable-vector-graphics-paper-royalty-free-clip-a-6012096/download-png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log.kepco.co.kr/592" TargetMode="External"/><Relationship Id="rId11" Type="http://schemas.openxmlformats.org/officeDocument/2006/relationships/hyperlink" Target="https://www.youtube.com/watch?v=Q0BSx_gbPbw" TargetMode="External"/><Relationship Id="rId5" Type="http://schemas.openxmlformats.org/officeDocument/2006/relationships/hyperlink" Target="https://www.nise.go.kr/jsp/field/2015-2/10.jsp" TargetMode="External"/><Relationship Id="rId10" Type="http://schemas.openxmlformats.org/officeDocument/2006/relationships/hyperlink" Target="https://www.youtube.com/watch?v=Ui78Our9BQA" TargetMode="External"/><Relationship Id="rId4" Type="http://schemas.openxmlformats.org/officeDocument/2006/relationships/hyperlink" Target="https://www.pinclipart.com/pindetail/iRwJxxT_interview-clipart-parent-interview-research-interview-gif-png/" TargetMode="External"/><Relationship Id="rId9" Type="http://schemas.openxmlformats.org/officeDocument/2006/relationships/hyperlink" Target="http://www.korea.kr/news/policyNewsView.do?newsId=14885692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583692" y="5808281"/>
            <a:ext cx="4471148" cy="7121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E58353-2335-45C1-ACBB-7080C5BFD2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3" t="16740" r="13166" b="57482"/>
          <a:stretch/>
        </p:blipFill>
        <p:spPr>
          <a:xfrm>
            <a:off x="121919" y="103370"/>
            <a:ext cx="11946651" cy="22943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4F826D-0587-469C-A716-2938E6E3AE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3" t="42067" r="13166" b="23495"/>
          <a:stretch/>
        </p:blipFill>
        <p:spPr>
          <a:xfrm>
            <a:off x="121919" y="2622921"/>
            <a:ext cx="11932921" cy="306165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9977AC-7CCC-4379-9341-A8B39A6FB58C}"/>
              </a:ext>
            </a:extLst>
          </p:cNvPr>
          <p:cNvCxnSpPr>
            <a:cxnSpLocks/>
          </p:cNvCxnSpPr>
          <p:nvPr/>
        </p:nvCxnSpPr>
        <p:spPr>
          <a:xfrm>
            <a:off x="3864758" y="2296160"/>
            <a:ext cx="69454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A686D033-261D-40E5-BB79-46A875FAAD04}"/>
              </a:ext>
            </a:extLst>
          </p:cNvPr>
          <p:cNvSpPr/>
          <p:nvPr/>
        </p:nvSpPr>
        <p:spPr>
          <a:xfrm>
            <a:off x="2784885" y="1780287"/>
            <a:ext cx="6789867" cy="198427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질문별로 나눠 읽기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526442" y="5156785"/>
            <a:ext cx="4471148" cy="7121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79F7B5-17D2-4821-A0BD-C61383A2DD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16" t="44593" r="13000" b="24740"/>
          <a:stretch/>
        </p:blipFill>
        <p:spPr>
          <a:xfrm>
            <a:off x="101600" y="152398"/>
            <a:ext cx="11895990" cy="273304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10AAA8-2F79-4F36-893A-FE44EF730468}"/>
              </a:ext>
            </a:extLst>
          </p:cNvPr>
          <p:cNvCxnSpPr>
            <a:cxnSpLocks/>
          </p:cNvCxnSpPr>
          <p:nvPr/>
        </p:nvCxnSpPr>
        <p:spPr>
          <a:xfrm>
            <a:off x="1949972" y="1859280"/>
            <a:ext cx="59545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355DF68-EC64-45F1-959F-8C9B34566920}"/>
              </a:ext>
            </a:extLst>
          </p:cNvPr>
          <p:cNvCxnSpPr>
            <a:cxnSpLocks/>
          </p:cNvCxnSpPr>
          <p:nvPr/>
        </p:nvCxnSpPr>
        <p:spPr>
          <a:xfrm>
            <a:off x="3209812" y="2722880"/>
            <a:ext cx="49893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15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702549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고자 </a:t>
            </a:r>
            <a:r>
              <a:rPr lang="en-US" altLang="ko-KR" sz="3200" dirty="0">
                <a:latin typeface="+mn-ea"/>
              </a:rPr>
              <a:t>–</a:t>
            </a:r>
            <a:r>
              <a:rPr lang="ko-KR" altLang="en-US" sz="3200" dirty="0">
                <a:latin typeface="+mn-ea"/>
              </a:rPr>
              <a:t>게 되다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3175818" y="4450645"/>
            <a:ext cx="9016182" cy="148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학생들의 자치권을 높이는 학생회장이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되고자</a:t>
            </a:r>
            <a:r>
              <a:rPr lang="ko-KR" altLang="en-US" sz="3600" b="1" dirty="0">
                <a:latin typeface="+mn-ea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출마하게 되었습니다</a:t>
            </a:r>
            <a:r>
              <a:rPr lang="en-US" altLang="ko-KR" sz="3600" b="1" dirty="0">
                <a:latin typeface="+mn-ea"/>
              </a:rPr>
              <a:t>.</a:t>
            </a:r>
            <a:r>
              <a:rPr lang="ko-KR" altLang="en-US" sz="3600" b="1" dirty="0">
                <a:latin typeface="+mn-ea"/>
              </a:rPr>
              <a:t>  </a:t>
            </a:r>
            <a:endParaRPr lang="en-US" altLang="ko-KR" sz="3600" b="1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3382297" y="1308651"/>
            <a:ext cx="8809703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학생회장 후보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저는 우리 학생회를 통해 학생들의 자치권을 높이는 데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기여하고자</a:t>
            </a:r>
            <a:r>
              <a:rPr lang="ko-KR" altLang="en-US" sz="3000" dirty="0">
                <a:latin typeface="+mn-ea"/>
              </a:rPr>
              <a:t> 학생회장 선거에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도전하게 되었습니다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347FD4-A6FD-4075-8B5F-FED505BE4122}"/>
              </a:ext>
            </a:extLst>
          </p:cNvPr>
          <p:cNvGrpSpPr/>
          <p:nvPr/>
        </p:nvGrpSpPr>
        <p:grpSpPr>
          <a:xfrm>
            <a:off x="-224040" y="914891"/>
            <a:ext cx="4275408" cy="5812647"/>
            <a:chOff x="-199916" y="656158"/>
            <a:chExt cx="3767540" cy="517402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1C4B4C-0022-4BD9-AD78-CFB4EB2FA880}"/>
                </a:ext>
              </a:extLst>
            </p:cNvPr>
            <p:cNvSpPr txBox="1"/>
            <p:nvPr/>
          </p:nvSpPr>
          <p:spPr>
            <a:xfrm rot="5400000">
              <a:off x="1213875" y="4267721"/>
              <a:ext cx="28786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©freepik.com</a:t>
              </a:r>
            </a:p>
          </p:txBody>
        </p:sp>
        <p:pic>
          <p:nvPicPr>
            <p:cNvPr id="2" name="Picture 2" descr="Debate | Free Vectors, Stock Photos &amp; PSD">
              <a:extLst>
                <a:ext uri="{FF2B5EF4-FFF2-40B4-BE49-F238E27FC236}">
                  <a16:creationId xmlns:a16="http://schemas.microsoft.com/office/drawing/2014/main" id="{9D0C21E0-9DF6-428D-B8FA-42D1ED6293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438" b="91420" l="9225" r="89668">
                          <a14:foregroundMark x1="40959" y1="7988" x2="36162" y2="10947"/>
                          <a14:foregroundMark x1="43542" y1="4438" x2="43542" y2="4438"/>
                          <a14:foregroundMark x1="46125" y1="5621" x2="46125" y2="5621"/>
                          <a14:foregroundMark x1="35055" y1="55030" x2="33948" y2="76331"/>
                          <a14:foregroundMark x1="32103" y1="48225" x2="33210" y2="55917"/>
                          <a14:foregroundMark x1="52399" y1="74260" x2="55720" y2="80769"/>
                          <a14:foregroundMark x1="44280" y1="91420" x2="53506" y2="89349"/>
                          <a14:foregroundMark x1="33210" y1="52663" x2="34686" y2="66272"/>
                          <a14:foregroundMark x1="34686" y1="66272" x2="33948" y2="68639"/>
                          <a14:foregroundMark x1="32103" y1="84024" x2="32841" y2="85799"/>
                          <a14:foregroundMark x1="67159" y1="7396" x2="67159" y2="7988"/>
                          <a14:foregroundMark x1="71218" y1="7101" x2="68266" y2="8876"/>
                          <a14:foregroundMark x1="63838" y1="7396" x2="66790" y2="9467"/>
                          <a14:foregroundMark x1="67528" y1="5917" x2="67528" y2="91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9916" y="656158"/>
              <a:ext cx="3767540" cy="4698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8357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‘-</a:t>
            </a:r>
            <a:r>
              <a:rPr lang="ko-KR" altLang="en-US" sz="2400" dirty="0"/>
              <a:t>고자</a:t>
            </a:r>
            <a:r>
              <a:rPr lang="en-US" altLang="ko-KR" sz="2400" dirty="0"/>
              <a:t>’ </a:t>
            </a:r>
            <a:r>
              <a:rPr lang="en-US" sz="2400" dirty="0"/>
              <a:t>indicates the intention to take action and ‘-</a:t>
            </a:r>
            <a:r>
              <a:rPr lang="ko-KR" altLang="en-US" sz="2400" dirty="0"/>
              <a:t>게 되다</a:t>
            </a:r>
            <a:r>
              <a:rPr lang="en-US" altLang="ko-KR" sz="2400" dirty="0"/>
              <a:t>’ means that a certain situation</a:t>
            </a:r>
          </a:p>
          <a:p>
            <a:r>
              <a:rPr lang="en-US" altLang="ko-KR" sz="2400" dirty="0"/>
              <a:t>  is reached. In other words, it tells that a speaker’s intention have led to a situation.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192053" y="2172256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제 꿈을 </a:t>
            </a:r>
            <a:r>
              <a:rPr lang="ko-KR" altLang="en-US" sz="3600" b="1" dirty="0">
                <a:solidFill>
                  <a:srgbClr val="FF0000"/>
                </a:solidFill>
              </a:rPr>
              <a:t>펼치고자 지원하게 되었습니다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207820" y="3196841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한국 문화를 직접 </a:t>
            </a:r>
            <a:r>
              <a:rPr lang="ko-KR" altLang="en-US" sz="3600" b="1" dirty="0">
                <a:solidFill>
                  <a:srgbClr val="FF0000"/>
                </a:solidFill>
              </a:rPr>
              <a:t>체험해 보고자</a:t>
            </a:r>
            <a:r>
              <a:rPr lang="ko-KR" altLang="en-US" sz="3600" dirty="0"/>
              <a:t> 이 프로그램에 </a:t>
            </a:r>
            <a:r>
              <a:rPr lang="ko-KR" altLang="en-US" sz="3600" b="1" dirty="0">
                <a:solidFill>
                  <a:srgbClr val="FF0000"/>
                </a:solidFill>
              </a:rPr>
              <a:t>신청하게 되었습니다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223585" y="4775423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이 프로그램에 </a:t>
            </a:r>
            <a:r>
              <a:rPr lang="ko-KR" altLang="en-US" sz="3600" b="1" dirty="0">
                <a:solidFill>
                  <a:srgbClr val="FF0000"/>
                </a:solidFill>
              </a:rPr>
              <a:t>참가하고자</a:t>
            </a:r>
            <a:r>
              <a:rPr lang="ko-KR" altLang="en-US" sz="3600" dirty="0"/>
              <a:t> 고국으로 </a:t>
            </a:r>
            <a:r>
              <a:rPr lang="ko-KR" altLang="en-US" sz="3600" b="1" dirty="0">
                <a:solidFill>
                  <a:srgbClr val="FF0000"/>
                </a:solidFill>
              </a:rPr>
              <a:t>돌아오게 되었습니다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010165" y="5784050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103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316720" y="-50799"/>
            <a:ext cx="2963217" cy="112776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0AE5CB7-863C-41FB-AF3D-D84881F69762}"/>
              </a:ext>
            </a:extLst>
          </p:cNvPr>
          <p:cNvSpPr/>
          <p:nvPr/>
        </p:nvSpPr>
        <p:spPr>
          <a:xfrm>
            <a:off x="538621" y="130462"/>
            <a:ext cx="702549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고자 </a:t>
            </a:r>
            <a:r>
              <a:rPr lang="en-US" altLang="ko-KR" sz="3200" dirty="0">
                <a:latin typeface="+mn-ea"/>
              </a:rPr>
              <a:t>–</a:t>
            </a:r>
            <a:r>
              <a:rPr lang="ko-KR" altLang="en-US" sz="3200" dirty="0">
                <a:latin typeface="+mn-ea"/>
              </a:rPr>
              <a:t>게 되다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10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536502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겠습니다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603158" y="4507882"/>
            <a:ext cx="12192000" cy="163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주말마다 성실하게 봉사 활동에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참여하겠습니다</a:t>
            </a:r>
            <a:r>
              <a:rPr lang="en-US" altLang="ko-KR" sz="3600" b="1" dirty="0">
                <a:latin typeface="+mn-ea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항상 즐거운 마음으로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열심히 하겠습니다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5761704" y="1500598"/>
            <a:ext cx="6058640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면접관이 청소년 재능 기부단에서 어떤 활동을 할 것인지 물었을 때 뭐라고 대답했는지 찾아 보세요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EF5002-2825-4D11-BBFC-038C06150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58" y="1146637"/>
            <a:ext cx="4752521" cy="33234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100713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represents the speaker’s plan, determination, and ambition. It is mainly</a:t>
            </a:r>
          </a:p>
          <a:p>
            <a:r>
              <a:rPr lang="en-US" sz="2400" dirty="0"/>
              <a:t>  used in official situations such as interviews, announcements, and news reports.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467591" y="2361550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후배들에게 도움을 줄 수 있도록 </a:t>
            </a:r>
            <a:r>
              <a:rPr lang="ko-KR" altLang="en-US" sz="3600" b="1" dirty="0">
                <a:solidFill>
                  <a:srgbClr val="FF0000"/>
                </a:solidFill>
              </a:rPr>
              <a:t>최선을 다하겠습니다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483356" y="3442615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제가 가진 재능이 다른 사람에게 도움이 될 수 있다면 </a:t>
            </a:r>
            <a:r>
              <a:rPr lang="ko-KR" altLang="en-US" sz="3600" b="1" dirty="0">
                <a:solidFill>
                  <a:srgbClr val="FF0000"/>
                </a:solidFill>
              </a:rPr>
              <a:t>최선을 다해 돕겠습니다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459709" y="5077678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목표를 이룰 수 있도록 끊임없이 </a:t>
            </a:r>
            <a:r>
              <a:rPr lang="ko-KR" altLang="en-US" sz="3600" b="1" dirty="0">
                <a:solidFill>
                  <a:srgbClr val="FF0000"/>
                </a:solidFill>
              </a:rPr>
              <a:t>노력하겠습니다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709920" y="5845414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103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95AB3EE-CAE0-467F-A528-E644EB74578A}"/>
              </a:ext>
            </a:extLst>
          </p:cNvPr>
          <p:cNvSpPr/>
          <p:nvPr/>
        </p:nvSpPr>
        <p:spPr>
          <a:xfrm>
            <a:off x="603158" y="296271"/>
            <a:ext cx="536502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겠습니다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nterview Clipart Parent Interview - Research Interview Gif - Png ...">
            <a:extLst>
              <a:ext uri="{FF2B5EF4-FFF2-40B4-BE49-F238E27FC236}">
                <a16:creationId xmlns:a16="http://schemas.microsoft.com/office/drawing/2014/main" id="{DFF7CE9B-90F4-4DD5-8630-8C95960F6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30" b="90731" l="10000" r="90000">
                        <a14:foregroundMark x1="46477" y1="9982" x2="47841" y2="11586"/>
                        <a14:foregroundMark x1="36023" y1="8200" x2="35795" y2="9091"/>
                        <a14:foregroundMark x1="47727" y1="7843" x2="47727" y2="8734"/>
                        <a14:foregroundMark x1="36705" y1="8021" x2="37841" y2="8021"/>
                        <a14:foregroundMark x1="38295" y1="8021" x2="43977" y2="7843"/>
                        <a14:foregroundMark x1="43977" y1="7843" x2="44886" y2="8556"/>
                        <a14:foregroundMark x1="38182" y1="7308" x2="41364" y2="7843"/>
                        <a14:foregroundMark x1="55341" y1="44742" x2="58977" y2="51515"/>
                        <a14:foregroundMark x1="37045" y1="69340" x2="46023" y2="70766"/>
                        <a14:foregroundMark x1="33409" y1="71658" x2="38068" y2="72727"/>
                        <a14:foregroundMark x1="35114" y1="72727" x2="37500" y2="74153"/>
                        <a14:foregroundMark x1="23523" y1="87344" x2="28636" y2="90731"/>
                        <a14:foregroundMark x1="36591" y1="66667" x2="34545" y2="70232"/>
                        <a14:foregroundMark x1="49318" y1="8556" x2="49318" y2="99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5516" y="290658"/>
            <a:ext cx="9087391" cy="579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면접 상황 상상하기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7118554" y="1472656"/>
            <a:ext cx="507344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면접을 볼 때 어떤 자세로 임해야 할까요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6744929" y="3003482"/>
            <a:ext cx="544707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여러분이 면접을 본다면 어떤 이야기를 하고 싶어요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8745C8-B345-41C7-A427-54F9974C81E8}"/>
              </a:ext>
            </a:extLst>
          </p:cNvPr>
          <p:cNvSpPr txBox="1"/>
          <p:nvPr/>
        </p:nvSpPr>
        <p:spPr>
          <a:xfrm>
            <a:off x="7207043" y="4534308"/>
            <a:ext cx="498495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F0"/>
                </a:solidFill>
                <a:latin typeface="+mn-ea"/>
              </a:rPr>
              <a:t>인터뷰를 상상하면서 같이 이야기해 봐요</a:t>
            </a:r>
            <a:r>
              <a:rPr lang="en-US" altLang="ko-KR" sz="3000" b="1" dirty="0">
                <a:solidFill>
                  <a:srgbClr val="00B0F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F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798939-5352-4644-BC54-1C7AB13ABB5E}"/>
              </a:ext>
            </a:extLst>
          </p:cNvPr>
          <p:cNvSpPr txBox="1"/>
          <p:nvPr/>
        </p:nvSpPr>
        <p:spPr>
          <a:xfrm>
            <a:off x="-173275" y="5682956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©pinclipart.com</a:t>
            </a: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5868318" y="2702250"/>
            <a:ext cx="63135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한글학교 보조교사 선발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면접 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0993119" y="362649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28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152400" y="5483351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5888638" y="943336"/>
            <a:ext cx="6144335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면접 대화를 듣고 이 사람이 어떤 일에 지원했는지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앞으로 어떤 일을 하게 되는지 파악해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589281" y="4860762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 사람은 어떤 일에 지원했고 어떤 계획이 있어요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599440" y="5429721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봉사 활동에 관심을 가지는 이유가 뭐라고 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4" name="028">
            <a:hlinkClick r:id="" action="ppaction://media"/>
            <a:extLst>
              <a:ext uri="{FF2B5EF4-FFF2-40B4-BE49-F238E27FC236}">
                <a16:creationId xmlns:a16="http://schemas.microsoft.com/office/drawing/2014/main" id="{B524C40D-597C-4C55-B4A2-36E60995DA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8841" y="3640606"/>
            <a:ext cx="914400" cy="914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4CC2139-4815-4FE0-9148-13CC474160AE}"/>
              </a:ext>
            </a:extLst>
          </p:cNvPr>
          <p:cNvGrpSpPr/>
          <p:nvPr/>
        </p:nvGrpSpPr>
        <p:grpSpPr>
          <a:xfrm>
            <a:off x="10159" y="879172"/>
            <a:ext cx="5878479" cy="3655679"/>
            <a:chOff x="10159" y="879172"/>
            <a:chExt cx="5878479" cy="3655679"/>
          </a:xfrm>
        </p:grpSpPr>
        <p:pic>
          <p:nvPicPr>
            <p:cNvPr id="5124" name="Picture 4" descr="선생님과 사과라는 주제로 그림을 그리고 있는 학생들 일러스트 그림">
              <a:extLst>
                <a:ext uri="{FF2B5EF4-FFF2-40B4-BE49-F238E27FC236}">
                  <a16:creationId xmlns:a16="http://schemas.microsoft.com/office/drawing/2014/main" id="{716C400B-B622-4D98-888C-579FD1D7D1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" y="879172"/>
              <a:ext cx="5878479" cy="3655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35F2DE-7A28-47C3-B451-B3524BDFA91F}"/>
                </a:ext>
              </a:extLst>
            </p:cNvPr>
            <p:cNvSpPr txBox="1"/>
            <p:nvPr/>
          </p:nvSpPr>
          <p:spPr>
            <a:xfrm>
              <a:off x="3307476" y="4263402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©nise.go.kr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06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666225" y="1655319"/>
            <a:ext cx="95257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면접에서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좋은 인상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을 주는 방법에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강연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1085" y="178166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29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6096001" y="3170845"/>
            <a:ext cx="610616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좋은 첫인상을 위해 평소에 할 수 있는 일이 뭘까요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743295" y="5985801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6096000" y="4448147"/>
            <a:ext cx="610616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기억에 남는 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‘1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분 자기 소개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를 위한 단락 만들기를 해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06973" y="929322"/>
            <a:ext cx="1188502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강연을 하나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어떤 내용인지 잘 들어 보세요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3" name="029">
            <a:hlinkClick r:id="" action="ppaction://media"/>
            <a:extLst>
              <a:ext uri="{FF2B5EF4-FFF2-40B4-BE49-F238E27FC236}">
                <a16:creationId xmlns:a16="http://schemas.microsoft.com/office/drawing/2014/main" id="{E99E3280-1859-4D4C-BD6F-29F06BF8D5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0643" y="1796550"/>
            <a:ext cx="914400" cy="914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22E325C-8BA1-4616-ACB6-1CECA178A1A7}"/>
              </a:ext>
            </a:extLst>
          </p:cNvPr>
          <p:cNvGrpSpPr/>
          <p:nvPr/>
        </p:nvGrpSpPr>
        <p:grpSpPr>
          <a:xfrm>
            <a:off x="3396" y="3101870"/>
            <a:ext cx="5961427" cy="3081074"/>
            <a:chOff x="3396" y="3101870"/>
            <a:chExt cx="5961427" cy="3081074"/>
          </a:xfrm>
        </p:grpSpPr>
        <p:pic>
          <p:nvPicPr>
            <p:cNvPr id="6146" name="Picture 2">
              <a:extLst>
                <a:ext uri="{FF2B5EF4-FFF2-40B4-BE49-F238E27FC236}">
                  <a16:creationId xmlns:a16="http://schemas.microsoft.com/office/drawing/2014/main" id="{BEA7B954-EB9A-4E44-A6AD-D740085FFB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" y="3101870"/>
              <a:ext cx="5961427" cy="3081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3802F5-2A33-4902-B252-D61FF13A0129}"/>
                </a:ext>
              </a:extLst>
            </p:cNvPr>
            <p:cNvSpPr txBox="1"/>
            <p:nvPr/>
          </p:nvSpPr>
          <p:spPr>
            <a:xfrm>
              <a:off x="3403981" y="5128108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©kepco.co.kr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82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9" y="903930"/>
            <a:ext cx="2160362" cy="228399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동아리 신입 회원 면접하기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387602" y="1117928"/>
            <a:ext cx="981455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가상으로 동아리 신입 회원을 면접을 진행해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477A6-6BE0-4893-9C5D-477E27E3142E}"/>
              </a:ext>
            </a:extLst>
          </p:cNvPr>
          <p:cNvSpPr txBox="1"/>
          <p:nvPr/>
        </p:nvSpPr>
        <p:spPr>
          <a:xfrm>
            <a:off x="402904" y="3584011"/>
            <a:ext cx="63347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면접관과 지원자로 역할을 정해서 역할극을 해 봅시다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402904" y="4833433"/>
            <a:ext cx="63347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지원자 중에서 누구를 뽑을 것인지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이유는 무엇인지 이야기해 봅시다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2387601" y="1773249"/>
            <a:ext cx="980439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어떤 동아리로 할 것인지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정한 후에 면접 질문지를 만들어 봅시다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교과서 지면을 활용하세요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7170" name="Picture 2" descr="18 Interview Questions for your Next Event Planning Job">
            <a:extLst>
              <a:ext uri="{FF2B5EF4-FFF2-40B4-BE49-F238E27FC236}">
                <a16:creationId xmlns:a16="http://schemas.microsoft.com/office/drawing/2014/main" id="{D26F593A-37E3-4D17-A07F-F2E104174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02" b="91628" l="8000" r="90000">
                        <a14:foregroundMark x1="27143" y1="11163" x2="25714" y2="16744"/>
                        <a14:foregroundMark x1="23429" y1="21860" x2="23429" y2="24186"/>
                        <a14:foregroundMark x1="8000" y1="40465" x2="9714" y2="55814"/>
                        <a14:foregroundMark x1="34571" y1="82791" x2="34571" y2="83256"/>
                        <a14:foregroundMark x1="50857" y1="41860" x2="53714" y2="44186"/>
                        <a14:foregroundMark x1="70571" y1="9302" x2="73143" y2="11628"/>
                        <a14:foregroundMark x1="82286" y1="37674" x2="84571" y2="64651"/>
                        <a14:foregroundMark x1="87143" y1="27442" x2="84286" y2="51628"/>
                        <a14:foregroundMark x1="52286" y1="91628" x2="56000" y2="89767"/>
                        <a14:foregroundMark x1="57429" y1="36279" x2="58286" y2="38140"/>
                        <a14:foregroundMark x1="60000" y1="31628" x2="59714" y2="32093"/>
                        <a14:foregroundMark x1="55714" y1="34884" x2="56857" y2="38605"/>
                        <a14:foregroundMark x1="62000" y1="40000" x2="65714" y2="46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970" y="2790741"/>
            <a:ext cx="5522190" cy="339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2FD490-15D0-430B-9CD8-8AA4028E05ED}"/>
              </a:ext>
            </a:extLst>
          </p:cNvPr>
          <p:cNvSpPr txBox="1"/>
          <p:nvPr/>
        </p:nvSpPr>
        <p:spPr>
          <a:xfrm>
            <a:off x="7969744" y="5959402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©eventmanagerblog.com</a:t>
            </a:r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63840" y="1"/>
            <a:ext cx="4328160" cy="108712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11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54650" y="1489024"/>
            <a:ext cx="4237350" cy="34284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동아리 활동과 면접</a:t>
            </a:r>
            <a:endParaRPr lang="en-US" sz="54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D5D819-3DA4-4808-96E7-6208EB564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7922703" cy="618294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540741"/>
              </p:ext>
            </p:extLst>
          </p:nvPr>
        </p:nvGraphicFramePr>
        <p:xfrm>
          <a:off x="-1" y="712101"/>
          <a:ext cx="12192000" cy="49829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4291943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296600572"/>
                    </a:ext>
                  </a:extLst>
                </a:gridCol>
              </a:tblGrid>
              <a:tr h="1660985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초청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연수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탐방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6017940"/>
                  </a:ext>
                </a:extLst>
              </a:tr>
              <a:tr h="1660985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교류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추천서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8015088"/>
                  </a:ext>
                </a:extLst>
              </a:tr>
              <a:tr h="1660985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우대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400" dirty="0"/>
                        <a:t>뜻깊다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9988637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75A6E62-CCCA-4C7F-B053-C6D0FD19F5C7}"/>
              </a:ext>
            </a:extLst>
          </p:cNvPr>
          <p:cNvSpPr/>
          <p:nvPr/>
        </p:nvSpPr>
        <p:spPr>
          <a:xfrm>
            <a:off x="1295400" y="712101"/>
            <a:ext cx="2764971" cy="16283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招 </a:t>
            </a:r>
            <a:r>
              <a:rPr lang="ko-KR" altLang="en-US" sz="3200" dirty="0"/>
              <a:t>부를 초</a:t>
            </a:r>
            <a:endParaRPr lang="en-US" altLang="ko-KR" sz="3200" dirty="0"/>
          </a:p>
          <a:p>
            <a:pPr algn="ctr"/>
            <a:r>
              <a:rPr lang="ko-KR" altLang="en-US" sz="4400" dirty="0"/>
              <a:t>請 </a:t>
            </a:r>
            <a:r>
              <a:rPr lang="ko-KR" altLang="en-US" sz="3200" dirty="0"/>
              <a:t>청할 청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E5B10A-CFB5-4E5E-A3A6-8F0263C91034}"/>
              </a:ext>
            </a:extLst>
          </p:cNvPr>
          <p:cNvSpPr/>
          <p:nvPr/>
        </p:nvSpPr>
        <p:spPr>
          <a:xfrm>
            <a:off x="5355772" y="712101"/>
            <a:ext cx="2764971" cy="16283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練 </a:t>
            </a:r>
            <a:r>
              <a:rPr lang="ko-KR" altLang="en-US" sz="3200" dirty="0"/>
              <a:t>익힐 연</a:t>
            </a:r>
            <a:endParaRPr lang="en-US" altLang="ko-KR" sz="3200" dirty="0"/>
          </a:p>
          <a:p>
            <a:pPr algn="ctr"/>
            <a:r>
              <a:rPr lang="ko-KR" altLang="en-US" sz="4400" dirty="0"/>
              <a:t>修 </a:t>
            </a:r>
            <a:r>
              <a:rPr lang="ko-KR" altLang="en-US" sz="3200" dirty="0"/>
              <a:t>닦을 수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EBF0AA6-96E9-4E85-9FFC-76A454B675F4}"/>
              </a:ext>
            </a:extLst>
          </p:cNvPr>
          <p:cNvSpPr/>
          <p:nvPr/>
        </p:nvSpPr>
        <p:spPr>
          <a:xfrm>
            <a:off x="9427029" y="712101"/>
            <a:ext cx="2764971" cy="16283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探 </a:t>
            </a:r>
            <a:r>
              <a:rPr lang="ko-KR" altLang="en-US" sz="3200" dirty="0"/>
              <a:t>찾을 탐</a:t>
            </a:r>
            <a:endParaRPr lang="en-US" altLang="ko-KR" sz="3200" dirty="0"/>
          </a:p>
          <a:p>
            <a:pPr algn="ctr"/>
            <a:r>
              <a:rPr lang="ko-KR" altLang="en-US" sz="4400" dirty="0"/>
              <a:t>訪 </a:t>
            </a:r>
            <a:r>
              <a:rPr lang="ko-KR" altLang="en-US" sz="3200" dirty="0"/>
              <a:t>찾을 방</a:t>
            </a:r>
            <a:endParaRPr lang="en-US" sz="3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646B0D8-72BC-44D8-B11F-A276E9837366}"/>
              </a:ext>
            </a:extLst>
          </p:cNvPr>
          <p:cNvSpPr/>
          <p:nvPr/>
        </p:nvSpPr>
        <p:spPr>
          <a:xfrm>
            <a:off x="1295399" y="2363288"/>
            <a:ext cx="2764971" cy="16283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交 </a:t>
            </a:r>
            <a:r>
              <a:rPr lang="ko-KR" altLang="en-US" sz="3200" dirty="0"/>
              <a:t>사귈 교</a:t>
            </a:r>
            <a:endParaRPr lang="en-US" altLang="ko-KR" sz="3200" dirty="0"/>
          </a:p>
          <a:p>
            <a:pPr algn="ctr"/>
            <a:r>
              <a:rPr lang="ko-KR" altLang="en-US" sz="4400" dirty="0"/>
              <a:t>流 </a:t>
            </a:r>
            <a:r>
              <a:rPr lang="ko-KR" altLang="en-US" sz="3200" dirty="0"/>
              <a:t>흐를 류</a:t>
            </a:r>
            <a:endParaRPr lang="en-US" sz="3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F7B7D4-AEA0-418F-8B54-7C458980C1EC}"/>
              </a:ext>
            </a:extLst>
          </p:cNvPr>
          <p:cNvSpPr/>
          <p:nvPr/>
        </p:nvSpPr>
        <p:spPr>
          <a:xfrm>
            <a:off x="6096000" y="2401863"/>
            <a:ext cx="6095999" cy="16283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推</a:t>
            </a:r>
            <a:r>
              <a:rPr lang="ko-KR" altLang="en-US" sz="3000" dirty="0"/>
              <a:t> </a:t>
            </a:r>
            <a:r>
              <a:rPr lang="ko-KR" altLang="en-US" sz="3200" dirty="0"/>
              <a:t>밀 추 </a:t>
            </a:r>
            <a:r>
              <a:rPr lang="ko-KR" altLang="en-US" sz="4400" dirty="0"/>
              <a:t>薦</a:t>
            </a:r>
            <a:r>
              <a:rPr lang="ko-KR" altLang="en-US" sz="3000" dirty="0"/>
              <a:t> </a:t>
            </a:r>
            <a:r>
              <a:rPr lang="ko-KR" altLang="en-US" sz="3200" dirty="0"/>
              <a:t>천거할 천</a:t>
            </a:r>
            <a:endParaRPr lang="en-US" altLang="ko-KR" sz="3000" dirty="0"/>
          </a:p>
          <a:p>
            <a:pPr algn="ctr"/>
            <a:r>
              <a:rPr lang="ko-KR" altLang="en-US" sz="4400" dirty="0"/>
              <a:t>書</a:t>
            </a:r>
            <a:r>
              <a:rPr lang="ko-KR" altLang="en-US" sz="3000" dirty="0"/>
              <a:t> </a:t>
            </a:r>
            <a:r>
              <a:rPr lang="ko-KR" altLang="en-US" sz="3200" dirty="0"/>
              <a:t>글 서</a:t>
            </a:r>
            <a:r>
              <a:rPr lang="ko-KR" altLang="en-US" sz="3000" dirty="0"/>
              <a:t>  </a:t>
            </a:r>
            <a:endParaRPr lang="en-US" sz="30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8D043D6-65EE-4916-983D-A1D256F58D19}"/>
              </a:ext>
            </a:extLst>
          </p:cNvPr>
          <p:cNvSpPr/>
          <p:nvPr/>
        </p:nvSpPr>
        <p:spPr>
          <a:xfrm>
            <a:off x="1208315" y="4049855"/>
            <a:ext cx="2852056" cy="16283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優 </a:t>
            </a:r>
            <a:r>
              <a:rPr lang="ko-KR" altLang="en-US" sz="3200" dirty="0"/>
              <a:t>넉넉할 우</a:t>
            </a:r>
            <a:endParaRPr lang="en-US" altLang="ko-KR" sz="3200" dirty="0"/>
          </a:p>
          <a:p>
            <a:pPr algn="ctr"/>
            <a:r>
              <a:rPr lang="ko-KR" altLang="en-US" sz="4400" dirty="0"/>
              <a:t>待 </a:t>
            </a:r>
            <a:r>
              <a:rPr lang="ko-KR" altLang="en-US" sz="3200" dirty="0"/>
              <a:t>기다릴 대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106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2094029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000" dirty="0"/>
              <a:t>한국에 가서 한국의 문화</a:t>
            </a:r>
            <a:r>
              <a:rPr lang="en-US" altLang="ko-KR" sz="3000" dirty="0"/>
              <a:t>, </a:t>
            </a:r>
            <a:r>
              <a:rPr lang="ko-KR" altLang="en-US" sz="3000" dirty="0"/>
              <a:t>역사를 배울 기회가 있다면 어디에 가고 싶은지</a:t>
            </a:r>
            <a:r>
              <a:rPr lang="en-US" altLang="ko-KR" sz="3000" dirty="0"/>
              <a:t>, </a:t>
            </a:r>
            <a:r>
              <a:rPr lang="ko-KR" altLang="en-US" sz="3000" dirty="0"/>
              <a:t>무엇을 하고 싶은지 이야기해 봐요</a:t>
            </a:r>
            <a:r>
              <a:rPr lang="en-US" altLang="ko-KR" sz="3000" dirty="0"/>
              <a:t>.</a:t>
            </a:r>
            <a:endParaRPr lang="en-US" sz="3200" dirty="0"/>
          </a:p>
        </p:txBody>
      </p:sp>
      <p:pic>
        <p:nvPicPr>
          <p:cNvPr id="8194" name="Picture 2" descr="2019∼2020 한국관광 100선 지도. (인포그래픽=문화체육관광부)">
            <a:extLst>
              <a:ext uri="{FF2B5EF4-FFF2-40B4-BE49-F238E27FC236}">
                <a16:creationId xmlns:a16="http://schemas.microsoft.com/office/drawing/2014/main" id="{5D0B8D40-2031-4CDE-BC5C-563392EF94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75"/>
          <a:stretch/>
        </p:blipFill>
        <p:spPr bwMode="auto">
          <a:xfrm>
            <a:off x="86921" y="1912745"/>
            <a:ext cx="6009078" cy="477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2019∼2020 한국관광 100선 지도. (인포그래픽=문화체육관광부)">
            <a:extLst>
              <a:ext uri="{FF2B5EF4-FFF2-40B4-BE49-F238E27FC236}">
                <a16:creationId xmlns:a16="http://schemas.microsoft.com/office/drawing/2014/main" id="{AD519592-3884-4D87-B903-FBED83CF06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09" b="-286"/>
          <a:stretch/>
        </p:blipFill>
        <p:spPr bwMode="auto">
          <a:xfrm>
            <a:off x="6182920" y="2439528"/>
            <a:ext cx="5922159" cy="42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A1F67EE-E1B5-4A31-9E71-BE1A1E33C532}"/>
              </a:ext>
            </a:extLst>
          </p:cNvPr>
          <p:cNvSpPr txBox="1"/>
          <p:nvPr/>
        </p:nvSpPr>
        <p:spPr>
          <a:xfrm>
            <a:off x="9544237" y="2195745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</a:t>
            </a:r>
            <a:r>
              <a:rPr lang="ko-KR" altLang="en-US" sz="1000" dirty="0"/>
              <a:t>문화체육관광부</a:t>
            </a:r>
            <a:endParaRPr lang="en-US" sz="1000" dirty="0"/>
          </a:p>
        </p:txBody>
      </p:sp>
      <p:sp>
        <p:nvSpPr>
          <p:cNvPr id="9" name="Star: 8 Points 8">
            <a:extLst>
              <a:ext uri="{FF2B5EF4-FFF2-40B4-BE49-F238E27FC236}">
                <a16:creationId xmlns:a16="http://schemas.microsoft.com/office/drawing/2014/main" id="{7DFF8791-EF25-48B1-94A6-2158C37A194B}"/>
              </a:ext>
            </a:extLst>
          </p:cNvPr>
          <p:cNvSpPr/>
          <p:nvPr/>
        </p:nvSpPr>
        <p:spPr>
          <a:xfrm>
            <a:off x="3403531" y="1864298"/>
            <a:ext cx="875071" cy="909113"/>
          </a:xfrm>
          <a:prstGeom prst="star8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위</a:t>
            </a:r>
            <a:endParaRPr lang="en-US" sz="3200" b="1" dirty="0"/>
          </a:p>
        </p:txBody>
      </p:sp>
      <p:sp>
        <p:nvSpPr>
          <p:cNvPr id="15" name="Star: 8 Points 14">
            <a:extLst>
              <a:ext uri="{FF2B5EF4-FFF2-40B4-BE49-F238E27FC236}">
                <a16:creationId xmlns:a16="http://schemas.microsoft.com/office/drawing/2014/main" id="{793877E7-2A62-4B39-8D51-91296F463B9A}"/>
              </a:ext>
            </a:extLst>
          </p:cNvPr>
          <p:cNvSpPr/>
          <p:nvPr/>
        </p:nvSpPr>
        <p:spPr>
          <a:xfrm>
            <a:off x="6009081" y="2947566"/>
            <a:ext cx="1129138" cy="909113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dirty="0"/>
              <a:t>아래</a:t>
            </a:r>
            <a:endParaRPr lang="en-US" sz="2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9F749D-2DF4-46E4-80B2-847259FFFAB4}"/>
              </a:ext>
            </a:extLst>
          </p:cNvPr>
          <p:cNvSpPr/>
          <p:nvPr/>
        </p:nvSpPr>
        <p:spPr>
          <a:xfrm>
            <a:off x="6107048" y="1870299"/>
            <a:ext cx="32744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http://www.korea.kr/news/policyNewsView.do?newsId=148856929</a:t>
            </a:r>
            <a:r>
              <a:rPr lang="en-US" sz="1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A17E9EE-A6DD-4734-BFF0-6EA2DA59608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09BE7-144D-48F9-97A0-68F947C9B1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0" t="25714" r="11875" b="50000"/>
          <a:stretch/>
        </p:blipFill>
        <p:spPr>
          <a:xfrm>
            <a:off x="272142" y="239485"/>
            <a:ext cx="11604171" cy="257991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4605610-AC5D-417C-A301-A83774CAC7AA}"/>
              </a:ext>
            </a:extLst>
          </p:cNvPr>
          <p:cNvSpPr/>
          <p:nvPr/>
        </p:nvSpPr>
        <p:spPr>
          <a:xfrm>
            <a:off x="2329543" y="2198915"/>
            <a:ext cx="7532914" cy="367937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어떤 프로그램에 참가할 학생들을 모집하기 위해 쓴 글이에요</a:t>
            </a:r>
            <a:r>
              <a:rPr lang="en-US" altLang="ko-KR" sz="3600" dirty="0"/>
              <a:t>. </a:t>
            </a:r>
            <a:r>
              <a:rPr lang="ko-KR" altLang="en-US" sz="3600" dirty="0"/>
              <a:t>다음 슬라이드에서 자세한 내용을 보세요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74309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A17E9EE-A6DD-4734-BFF0-6EA2DA59608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B6811E-C636-4785-86F4-28C3EEC70B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57" t="15238" r="13571" b="26666"/>
          <a:stretch/>
        </p:blipFill>
        <p:spPr>
          <a:xfrm>
            <a:off x="484068" y="217572"/>
            <a:ext cx="11223864" cy="576957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CFDB59-58DC-43B4-9FCE-CFC3109EA9DB}"/>
              </a:ext>
            </a:extLst>
          </p:cNvPr>
          <p:cNvSpPr/>
          <p:nvPr/>
        </p:nvSpPr>
        <p:spPr>
          <a:xfrm>
            <a:off x="7968343" y="5399314"/>
            <a:ext cx="4005943" cy="1164772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106</a:t>
            </a:r>
            <a:r>
              <a:rPr lang="ko-KR" altLang="en-US" sz="2800" dirty="0"/>
              <a:t>쪽 연습문제 </a:t>
            </a:r>
            <a:r>
              <a:rPr lang="en-US" altLang="ko-KR" sz="2800" dirty="0"/>
              <a:t>1, 2</a:t>
            </a:r>
            <a:r>
              <a:rPr lang="ko-KR" altLang="en-US" sz="2800" dirty="0"/>
              <a:t>번 풀기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0541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106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174171" y="1020590"/>
            <a:ext cx="299275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r">
              <a:buAutoNum type="arabicPeriod"/>
            </a:pPr>
            <a:r>
              <a:rPr lang="ko-KR" altLang="en-US" sz="3200" b="1" dirty="0"/>
              <a:t>읽기 후 활동</a:t>
            </a:r>
            <a:r>
              <a:rPr lang="en-US" altLang="ko-KR" sz="3200" b="1" dirty="0"/>
              <a:t>:</a:t>
            </a:r>
          </a:p>
          <a:p>
            <a:pPr algn="r"/>
            <a:r>
              <a:rPr lang="ko-KR" altLang="en-US" sz="3000" dirty="0"/>
              <a:t>재외동포 청소년 모국 연수에 참여할 생각이 있는지</a:t>
            </a:r>
            <a:r>
              <a:rPr lang="en-US" altLang="ko-KR" sz="3000" dirty="0"/>
              <a:t>, </a:t>
            </a:r>
          </a:p>
          <a:p>
            <a:pPr algn="r"/>
            <a:r>
              <a:rPr lang="ko-KR" altLang="en-US" sz="3000" dirty="0"/>
              <a:t>이 연수에 참가하려면 어떻게 해야 하는지 얘기해 봐요</a:t>
            </a:r>
            <a:r>
              <a:rPr lang="en-US" altLang="ko-KR" sz="3000" dirty="0"/>
              <a:t>.</a:t>
            </a:r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3263B8-507A-4861-9FB1-DE7915748A79}"/>
              </a:ext>
            </a:extLst>
          </p:cNvPr>
          <p:cNvSpPr/>
          <p:nvPr/>
        </p:nvSpPr>
        <p:spPr>
          <a:xfrm>
            <a:off x="3232241" y="5783373"/>
            <a:ext cx="87472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6"/>
              </a:rPr>
              <a:t>https://www.youtube.com/watch?v=1bmb4BpdlME&amp;t=39s</a:t>
            </a:r>
            <a:endParaRPr lang="en-US" dirty="0"/>
          </a:p>
        </p:txBody>
      </p:sp>
      <p:pic>
        <p:nvPicPr>
          <p:cNvPr id="7" name="Online Media 6" title="&quot;'￭ﾕﾜ￫ﾯﾼ￬ﾡﾱ ￫﾿ﾌ￫ﾦﾬ' ￫ﾰﾰ￬ﾚﾰ￫ﾟﾬ ￬ﾙﾔ￬ﾖﾴ￬ﾚﾔ!&quot;...2019￬ﾞﾬ￬ﾙﾸ￫ﾏﾙ￭ﾏﾬ ￬ﾤﾑￂﾷ￪ﾳﾠ￬ﾃﾝ ￫ﾪﾨ￪ﾵﾭ￬ﾗﾰ￬ﾈﾘ / YTN KOREAN">
            <a:hlinkClick r:id="" action="ppaction://media"/>
            <a:extLst>
              <a:ext uri="{FF2B5EF4-FFF2-40B4-BE49-F238E27FC236}">
                <a16:creationId xmlns:a16="http://schemas.microsoft.com/office/drawing/2014/main" id="{888169BF-196A-4ECA-9336-FC2D7D8D24D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3232241" y="932265"/>
            <a:ext cx="8747236" cy="492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4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107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청소년 모국 연수 참가 지원 자기 소개서 쓰기</a:t>
            </a:r>
            <a:endParaRPr lang="en-US" sz="28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F1E633-7D99-4905-9F24-899116BD621B}"/>
              </a:ext>
            </a:extLst>
          </p:cNvPr>
          <p:cNvSpPr txBox="1"/>
          <p:nvPr/>
        </p:nvSpPr>
        <p:spPr>
          <a:xfrm>
            <a:off x="518160" y="1093821"/>
            <a:ext cx="4338975" cy="3918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앞서 살펴 본 모집 공고에 지원하려면 자기소개서를 써야 합니다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교과서에 마련된 지면을 활용해서 자기소개서를 완성해 봅시다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518160" y="5377878"/>
            <a:ext cx="11588842" cy="5946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교과서 지면이 부족하면 공책에 쓰세요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5238446" y="975458"/>
            <a:ext cx="4847303" cy="382658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4000" b="1" dirty="0">
                <a:solidFill>
                  <a:schemeClr val="tx1"/>
                </a:solidFill>
              </a:rPr>
              <a:t>자기소개서 내용</a:t>
            </a:r>
            <a:endParaRPr lang="en-US" altLang="ko-KR" sz="4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 지원 동기 </a:t>
            </a:r>
            <a:endParaRPr lang="en-US" altLang="ko-KR" sz="32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 경험과 특기</a:t>
            </a:r>
            <a:endParaRPr lang="en-US" altLang="ko-KR" sz="32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 성격의 장단점</a:t>
            </a:r>
            <a:endParaRPr lang="en-US" altLang="ko-KR" sz="32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 계획과 포부</a:t>
            </a:r>
            <a:endParaRPr lang="en-US" altLang="ko-KR" sz="32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 기타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1" grpId="0"/>
      <p:bldP spid="15" grpId="0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350936" y="302817"/>
            <a:ext cx="9241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지구촌 어린이의 생명을 살리는 유니세프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668772" cy="113381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599768" y="1133815"/>
            <a:ext cx="10992464" cy="18958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교과서 </a:t>
            </a:r>
            <a:r>
              <a:rPr lang="en-US" altLang="ko-KR" sz="3200" b="1" dirty="0">
                <a:solidFill>
                  <a:schemeClr val="tx1"/>
                </a:solidFill>
              </a:rPr>
              <a:t>108</a:t>
            </a:r>
            <a:r>
              <a:rPr lang="ko-KR" altLang="en-US" sz="32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200" b="1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유니세프는 전 세계 몇 개 국가에서 활동하고 있어요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어떤 방법으로 후원 활동을 할 수 있어요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CABC22-D51E-42AF-932C-9A8AB110647C}"/>
              </a:ext>
            </a:extLst>
          </p:cNvPr>
          <p:cNvSpPr/>
          <p:nvPr/>
        </p:nvSpPr>
        <p:spPr>
          <a:xfrm>
            <a:off x="9288187" y="4606279"/>
            <a:ext cx="2621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https://www.unicef.or.kr/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13EB9E-B4C5-417D-AF18-1B42264E791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693" r="1451" b="5907"/>
          <a:stretch/>
        </p:blipFill>
        <p:spPr>
          <a:xfrm>
            <a:off x="3100012" y="3214283"/>
            <a:ext cx="5991976" cy="27839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668773" y="302818"/>
            <a:ext cx="9241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지구촌 어린이의 생명을 살리는 유니세프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668772" cy="11338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78381" y="1385713"/>
            <a:ext cx="2668772" cy="3482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2800" dirty="0">
                <a:solidFill>
                  <a:schemeClr val="tx1"/>
                </a:solidFill>
              </a:rPr>
              <a:t>유니세프와 함께 활동하는 사람들 이야기가 담긴 동영상이에요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DA5B69-BC51-4725-A63E-2A5D5FB38BF4}"/>
              </a:ext>
            </a:extLst>
          </p:cNvPr>
          <p:cNvSpPr/>
          <p:nvPr/>
        </p:nvSpPr>
        <p:spPr>
          <a:xfrm>
            <a:off x="1007744" y="5184783"/>
            <a:ext cx="19260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6"/>
              </a:rPr>
              <a:t>https://www.youtube.com/watch?v=Ui78Our9BQA</a:t>
            </a:r>
            <a:endParaRPr lang="en-US" dirty="0"/>
          </a:p>
        </p:txBody>
      </p:sp>
      <p:pic>
        <p:nvPicPr>
          <p:cNvPr id="4" name="Online Media 3" title="[Why UNICEF] ￬ﾜﾠ￫ﾋﾈ￬ﾄﾸ￭ﾔﾄ￬ﾙﾀ ￭ﾕﾨ￪ﾻﾘ ￭ﾕﾘ￫ﾊﾔ ￬ﾝﾴ￬ﾜﾠ -  ￢ﾀﾘ￬ﾜﾠ￫ﾋﾈ￬ﾄﾸ￭ﾔﾄ ￭ﾔﾼ￭ﾔﾌ'￭ﾎﾸ">
            <a:hlinkClick r:id="" action="ppaction://media"/>
            <a:extLst>
              <a:ext uri="{FF2B5EF4-FFF2-40B4-BE49-F238E27FC236}">
                <a16:creationId xmlns:a16="http://schemas.microsoft.com/office/drawing/2014/main" id="{4A437332-BF55-497F-9A1D-9A0C32275D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933841" y="984154"/>
            <a:ext cx="8976228" cy="5049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99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668772" cy="11338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274808" y="1528378"/>
            <a:ext cx="2668772" cy="3482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2800" dirty="0">
                <a:solidFill>
                  <a:schemeClr val="tx1"/>
                </a:solidFill>
              </a:rPr>
              <a:t>유니세프 후원자들이 직접 지원 현장을 방문한 동영상이에요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8D5529-41BC-4A7C-804A-BD6E0E7E188F}"/>
              </a:ext>
            </a:extLst>
          </p:cNvPr>
          <p:cNvSpPr/>
          <p:nvPr/>
        </p:nvSpPr>
        <p:spPr>
          <a:xfrm>
            <a:off x="908303" y="5074947"/>
            <a:ext cx="2035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6"/>
              </a:rPr>
              <a:t>https://www.youtube.com/watch?v=Q0BSx_gbPbw</a:t>
            </a:r>
            <a:endParaRPr lang="en-US" dirty="0"/>
          </a:p>
        </p:txBody>
      </p:sp>
      <p:pic>
        <p:nvPicPr>
          <p:cNvPr id="9" name="Online Media 8" title="[￬ﾜﾠ￫ﾋﾈ￬ﾄﾸ￭ﾔﾄ￪ﾰﾀ ￪ﾰﾄ￫ﾋﾤ] ￭ﾛﾄ￬ﾛﾐ￬ﾞﾐ￪ﾰﾀ ￬ﾧﾁ￬ﾠﾑ ￫ﾰﾩ￫ﾬﾸ￭ﾕﾜ ￪ﾸﾰ￬ﾠﾁ￬ﾝﾘ ￭ﾘﾄ￬ﾞﾥ!">
            <a:hlinkClick r:id="" action="ppaction://media"/>
            <a:extLst>
              <a:ext uri="{FF2B5EF4-FFF2-40B4-BE49-F238E27FC236}">
                <a16:creationId xmlns:a16="http://schemas.microsoft.com/office/drawing/2014/main" id="{5B04418A-0103-47CA-B81F-0ADCDE7AD1C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3038167" y="1217631"/>
            <a:ext cx="8623386" cy="48506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55875D-198A-497B-8D9A-E803E637C8CF}"/>
              </a:ext>
            </a:extLst>
          </p:cNvPr>
          <p:cNvSpPr txBox="1"/>
          <p:nvPr/>
        </p:nvSpPr>
        <p:spPr>
          <a:xfrm>
            <a:off x="2668773" y="302818"/>
            <a:ext cx="9241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지구촌 어린이의 생명을 살리는 유니세프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651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1561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878537"/>
            <a:ext cx="8436414" cy="36636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워크북 </a:t>
            </a:r>
            <a:r>
              <a:rPr lang="en-US" altLang="ko-KR" sz="2800" b="1" dirty="0">
                <a:latin typeface="+mn-ea"/>
              </a:rPr>
              <a:t>45</a:t>
            </a:r>
            <a:r>
              <a:rPr lang="ko-KR" altLang="en-US" sz="2800" b="1" dirty="0">
                <a:latin typeface="+mn-ea"/>
              </a:rPr>
              <a:t>쪽</a:t>
            </a:r>
            <a:r>
              <a:rPr lang="ko-KR" altLang="en-US" sz="2800" dirty="0">
                <a:latin typeface="+mn-ea"/>
              </a:rPr>
              <a:t>에</a:t>
            </a:r>
            <a:r>
              <a:rPr lang="ko-KR" altLang="en-US" sz="2800" b="1" dirty="0">
                <a:latin typeface="+mn-ea"/>
              </a:rPr>
              <a:t> </a:t>
            </a:r>
            <a:r>
              <a:rPr lang="ko-KR" altLang="en-US" sz="2800" dirty="0">
                <a:latin typeface="+mn-ea"/>
              </a:rPr>
              <a:t>직업을 찾는 데 도움이 되는 </a:t>
            </a:r>
            <a:endParaRPr lang="en-US" altLang="ko-KR" sz="2800" dirty="0"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800" dirty="0">
                <a:latin typeface="+mn-ea"/>
              </a:rPr>
              <a:t>‘</a:t>
            </a:r>
            <a:r>
              <a:rPr lang="ko-KR" altLang="en-US" sz="2800" dirty="0">
                <a:latin typeface="+mn-ea"/>
              </a:rPr>
              <a:t>길 찾기 활동</a:t>
            </a:r>
            <a:r>
              <a:rPr lang="en-US" altLang="ko-KR" sz="2800" dirty="0">
                <a:latin typeface="+mn-ea"/>
              </a:rPr>
              <a:t>’</a:t>
            </a:r>
            <a:r>
              <a:rPr lang="ko-KR" altLang="en-US" sz="2800" dirty="0">
                <a:latin typeface="+mn-ea"/>
              </a:rPr>
              <a:t>이 있습니다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자신이 어떤 유형의 사람인지 알아 보세요</a:t>
            </a:r>
            <a:r>
              <a:rPr lang="en-US" altLang="ko-KR" sz="2800" dirty="0">
                <a:latin typeface="+mn-ea"/>
              </a:rPr>
              <a:t>. </a:t>
            </a:r>
            <a:r>
              <a:rPr lang="ko-KR" altLang="en-US" sz="2800" dirty="0">
                <a:latin typeface="+mn-ea"/>
              </a:rPr>
              <a:t>그 유형에 따라 어울리는 직업이 예시되어 있습니다</a:t>
            </a:r>
            <a:r>
              <a:rPr lang="en-US" altLang="ko-KR" sz="2800" dirty="0">
                <a:latin typeface="+mn-ea"/>
              </a:rPr>
              <a:t>. </a:t>
            </a:r>
            <a:r>
              <a:rPr lang="en-US" altLang="ko-KR" sz="2800" b="1" dirty="0">
                <a:latin typeface="+mn-ea"/>
              </a:rPr>
              <a:t>46</a:t>
            </a:r>
            <a:r>
              <a:rPr lang="ko-KR" altLang="en-US" sz="2800" b="1" dirty="0">
                <a:latin typeface="+mn-ea"/>
              </a:rPr>
              <a:t>쪽</a:t>
            </a:r>
            <a:r>
              <a:rPr lang="ko-KR" altLang="en-US" sz="2800" dirty="0">
                <a:latin typeface="+mn-ea"/>
              </a:rPr>
              <a:t>에는 </a:t>
            </a:r>
            <a:r>
              <a:rPr lang="en-US" altLang="ko-KR" sz="2800" dirty="0">
                <a:latin typeface="+mn-ea"/>
              </a:rPr>
              <a:t>‘21</a:t>
            </a:r>
            <a:r>
              <a:rPr lang="ko-KR" altLang="en-US" sz="2800" dirty="0">
                <a:latin typeface="+mn-ea"/>
              </a:rPr>
              <a:t>세기 </a:t>
            </a:r>
            <a:r>
              <a:rPr lang="en-US" altLang="ko-KR" sz="2800" dirty="0">
                <a:latin typeface="+mn-ea"/>
              </a:rPr>
              <a:t>10</a:t>
            </a:r>
            <a:r>
              <a:rPr lang="ko-KR" altLang="en-US" sz="2800" dirty="0">
                <a:latin typeface="+mn-ea"/>
              </a:rPr>
              <a:t>대 유망 직종</a:t>
            </a:r>
            <a:r>
              <a:rPr lang="en-US" altLang="ko-KR" sz="2800" dirty="0">
                <a:latin typeface="+mn-ea"/>
              </a:rPr>
              <a:t>’</a:t>
            </a:r>
            <a:r>
              <a:rPr lang="ko-KR" altLang="en-US" sz="2800" dirty="0">
                <a:latin typeface="+mn-ea"/>
              </a:rPr>
              <a:t>도 나와 있는데</a:t>
            </a:r>
            <a:r>
              <a:rPr lang="en-US" altLang="ko-KR" sz="2800" dirty="0">
                <a:latin typeface="+mn-ea"/>
              </a:rPr>
              <a:t>, </a:t>
            </a:r>
            <a:r>
              <a:rPr lang="ko-KR" altLang="en-US" sz="2800" dirty="0">
                <a:latin typeface="+mn-ea"/>
              </a:rPr>
              <a:t>그것들을 참고해서 자신의 미래 직업에 대해 조사하고 꿈을 이루기 위해 해야 할 노력에 대해 정리해 보세요</a:t>
            </a:r>
            <a:r>
              <a:rPr lang="en-US" altLang="ko-KR" sz="2800" dirty="0">
                <a:latin typeface="+mn-ea"/>
              </a:rPr>
              <a:t>. (</a:t>
            </a:r>
            <a:r>
              <a:rPr lang="ko-KR" altLang="en-US" sz="2800" dirty="0">
                <a:latin typeface="+mn-ea"/>
              </a:rPr>
              <a:t>숙제</a:t>
            </a:r>
            <a:r>
              <a:rPr lang="en-US" altLang="ko-KR" sz="2800" dirty="0">
                <a:latin typeface="+mn-ea"/>
              </a:rPr>
              <a:t>!)</a:t>
            </a:r>
            <a:endParaRPr lang="en-US" sz="28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7" y="20320"/>
            <a:ext cx="3061491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781955" y="250312"/>
            <a:ext cx="5410045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다양한 동아리들이 있는데 </a:t>
            </a:r>
            <a:endParaRPr lang="en-US" altLang="ko-KR" sz="3000" b="1" dirty="0">
              <a:solidFill>
                <a:srgbClr val="0070C0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이 사람들은 어떤 활동을 하고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52675" y="5440493"/>
            <a:ext cx="998262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여러분은 어떤 봉사 활동을 해 봤어요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8772305" y="3141900"/>
            <a:ext cx="2525996" cy="35805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38FB6A-4895-40A6-8192-AC29DB5D37A1}"/>
              </a:ext>
            </a:extLst>
          </p:cNvPr>
          <p:cNvSpPr txBox="1"/>
          <p:nvPr/>
        </p:nvSpPr>
        <p:spPr>
          <a:xfrm>
            <a:off x="6781955" y="1978754"/>
            <a:ext cx="491570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다른 사람을 위해 봉사하는 동아리에는 어떤 것들이 있을까요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56E891-B379-440B-80C9-9223A2EAE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781955" cy="529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https://www.freepik.com/free-photos-vectors/debate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https://www.pinclipart.com/pindetail/iRwJxxT_interview-clipart-parent-interview-research-interview-gif-png/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https://www.nise.go.kr/jsp/field/2015-2/10.jsp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https://blog.kepco.co.kr/592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https://www.eventmanagerblog.com/18-interview-questions-event-planning-job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https://www.youtube.com/watch?v=1bmb4BpdlME&amp;t=39s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http://www.korea.kr/news/policyNewsView.do?newsId=148856929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https://www.youtube.com/watch?v=Ui78Our9BQA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https://www.youtube.com/watch?v=Q0BSx_gbPbw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11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동아리 면접과 같이 격식적인 자리에서 지원 동기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경험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앞으로의 계획 등을 말하는 연습을 해 봅시다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77183" y="1992219"/>
            <a:ext cx="4899991" cy="3880833"/>
            <a:chOff x="603160" y="2296734"/>
            <a:chExt cx="4886836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886836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동아리 활동을 소개할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면접에서 지원 동기와 경험 등을 말할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24758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818602" y="1992218"/>
            <a:ext cx="5667910" cy="3880834"/>
            <a:chOff x="1350175" y="2296733"/>
            <a:chExt cx="4794159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1350175" y="3099087"/>
              <a:ext cx="4794159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동아리 활동과 면접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동아리 활동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면접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고자 </a:t>
              </a:r>
              <a:r>
                <a:rPr lang="en-US" altLang="ko-KR" sz="3200" dirty="0"/>
                <a:t>–</a:t>
              </a:r>
              <a:r>
                <a:rPr lang="ko-KR" altLang="en-US" sz="3200" dirty="0"/>
                <a:t>게 되다</a:t>
              </a:r>
              <a:endParaRPr lang="en-US" altLang="ko-KR" sz="30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겠습니다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유니세프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2374349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동아리 활동 관련 어휘</a:t>
            </a:r>
            <a:endParaRPr lang="en-US" sz="40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9EA77DB-943C-47D1-B1E0-69E0C02FF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857762"/>
              </p:ext>
            </p:extLst>
          </p:nvPr>
        </p:nvGraphicFramePr>
        <p:xfrm>
          <a:off x="0" y="853228"/>
          <a:ext cx="12192000" cy="50046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0876084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4842731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9572115"/>
                    </a:ext>
                  </a:extLst>
                </a:gridCol>
              </a:tblGrid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봉사 활동 동아리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악기 연주 동아리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미술 동아리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524189"/>
                  </a:ext>
                </a:extLst>
              </a:tr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연극 동아리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태권도 동아리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운동 동아리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1825457"/>
                  </a:ext>
                </a:extLst>
              </a:tr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댄스 동아리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방과 후 활동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동아리에 가입하다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9157344"/>
                  </a:ext>
                </a:extLst>
              </a:tr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동아리 활동을 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특별 활동을 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경연 대회에 나가다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723125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015CD76-DC74-4608-B821-B5BE63C63FF8}"/>
              </a:ext>
            </a:extLst>
          </p:cNvPr>
          <p:cNvSpPr/>
          <p:nvPr/>
        </p:nvSpPr>
        <p:spPr>
          <a:xfrm>
            <a:off x="7543828" y="5759321"/>
            <a:ext cx="4389120" cy="94488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연습문제 </a:t>
            </a:r>
            <a:r>
              <a:rPr lang="en-US" altLang="ko-KR" sz="3200" b="1" dirty="0"/>
              <a:t>1 </a:t>
            </a:r>
            <a:r>
              <a:rPr lang="ko-KR" altLang="en-US" sz="3200" b="1" dirty="0"/>
              <a:t>풀기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32F2080-628F-4AE6-B0BA-969C64989414}"/>
              </a:ext>
            </a:extLst>
          </p:cNvPr>
          <p:cNvSpPr txBox="1"/>
          <p:nvPr/>
        </p:nvSpPr>
        <p:spPr>
          <a:xfrm>
            <a:off x="0" y="430852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동아리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6" name="Scroll: Horizontal 5">
            <a:extLst>
              <a:ext uri="{FF2B5EF4-FFF2-40B4-BE49-F238E27FC236}">
                <a16:creationId xmlns:a16="http://schemas.microsoft.com/office/drawing/2014/main" id="{48FB1FF9-1CB2-430A-8EA1-A480B6AFD22C}"/>
              </a:ext>
            </a:extLst>
          </p:cNvPr>
          <p:cNvSpPr/>
          <p:nvPr/>
        </p:nvSpPr>
        <p:spPr>
          <a:xfrm>
            <a:off x="-1" y="955497"/>
            <a:ext cx="12191999" cy="565022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ko-KR" altLang="en-US" sz="3200" b="1" dirty="0"/>
              <a:t>동아리</a:t>
            </a:r>
            <a:r>
              <a:rPr lang="ko-KR" altLang="en-US" sz="3200" dirty="0"/>
              <a:t>는 서클</a:t>
            </a:r>
            <a:r>
              <a:rPr lang="en-US" altLang="ko-KR" sz="3200" dirty="0"/>
              <a:t>(circle)</a:t>
            </a:r>
            <a:r>
              <a:rPr lang="ko-KR" altLang="en-US" sz="3200" dirty="0"/>
              <a:t>을 </a:t>
            </a:r>
            <a:r>
              <a:rPr lang="ko-KR" altLang="en-US" sz="3200" b="1" dirty="0"/>
              <a:t>순우리말</a:t>
            </a:r>
            <a:r>
              <a:rPr lang="ko-KR" altLang="en-US" sz="3200" dirty="0"/>
              <a:t>로 순화하면서 </a:t>
            </a:r>
            <a:r>
              <a:rPr lang="en-US" altLang="ko-KR" sz="3200" dirty="0"/>
              <a:t>1980</a:t>
            </a:r>
            <a:r>
              <a:rPr lang="ko-KR" altLang="en-US" sz="3200" dirty="0"/>
              <a:t>년대 이후부터 사용하게 된 말이다</a:t>
            </a:r>
            <a:r>
              <a:rPr lang="en-US" altLang="ko-KR" sz="3200" dirty="0"/>
              <a:t>. </a:t>
            </a:r>
            <a:r>
              <a:rPr lang="ko-KR" altLang="en-US" sz="3200" dirty="0"/>
              <a:t>대학생</a:t>
            </a:r>
            <a:r>
              <a:rPr lang="en-US" altLang="ko-KR" sz="3200" dirty="0"/>
              <a:t>, </a:t>
            </a:r>
            <a:r>
              <a:rPr lang="ko-KR" altLang="en-US" sz="3200" dirty="0"/>
              <a:t>고등학생들 사이에서 많이 사용되며 </a:t>
            </a:r>
            <a:r>
              <a:rPr lang="ko-KR" altLang="en-US" sz="3200" b="1" dirty="0"/>
              <a:t>목적이 같은 사람들의 모임</a:t>
            </a:r>
            <a:r>
              <a:rPr lang="ko-KR" altLang="en-US" sz="3200" dirty="0"/>
              <a:t>을 가리킨다</a:t>
            </a:r>
            <a:r>
              <a:rPr lang="en-US" altLang="ko-KR" sz="3200" dirty="0"/>
              <a:t>. </a:t>
            </a:r>
            <a:r>
              <a:rPr lang="ko-KR" altLang="en-US" sz="3200" dirty="0"/>
              <a:t>이와 유사한 단어로 </a:t>
            </a:r>
            <a:r>
              <a:rPr lang="en-US" altLang="ko-KR" sz="3200" dirty="0"/>
              <a:t>‘</a:t>
            </a:r>
            <a:r>
              <a:rPr lang="ko-KR" altLang="en-US" sz="3200" b="1" dirty="0"/>
              <a:t>동호회</a:t>
            </a:r>
            <a:r>
              <a:rPr lang="en-US" altLang="ko-KR" sz="3200" dirty="0"/>
              <a:t>’</a:t>
            </a:r>
            <a:r>
              <a:rPr lang="ko-KR" altLang="en-US" sz="3200" dirty="0"/>
              <a:t>가 있다</a:t>
            </a:r>
            <a:r>
              <a:rPr lang="en-US" altLang="ko-KR" sz="3200" dirty="0"/>
              <a:t>. </a:t>
            </a:r>
            <a:r>
              <a:rPr lang="ko-KR" altLang="en-US" sz="3200" dirty="0"/>
              <a:t>공통의 관심사나 목표를 가진 사람들의 모임을 가리키는 말로 직장</a:t>
            </a:r>
            <a:r>
              <a:rPr lang="en-US" altLang="ko-KR" sz="3200" dirty="0"/>
              <a:t>, </a:t>
            </a:r>
            <a:r>
              <a:rPr lang="ko-KR" altLang="en-US" sz="3200" dirty="0"/>
              <a:t>지역</a:t>
            </a:r>
            <a:r>
              <a:rPr lang="en-US" altLang="ko-KR" sz="3200" dirty="0"/>
              <a:t>, </a:t>
            </a:r>
            <a:r>
              <a:rPr lang="ko-KR" altLang="en-US" sz="3200" dirty="0"/>
              <a:t>인터넷 커뮤니티 등을 중심으로 구성된다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면접 관련 어휘</a:t>
            </a:r>
            <a:endParaRPr lang="en-US" sz="40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9EA77DB-943C-47D1-B1E0-69E0C02FF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62432"/>
              </p:ext>
            </p:extLst>
          </p:nvPr>
        </p:nvGraphicFramePr>
        <p:xfrm>
          <a:off x="0" y="853228"/>
          <a:ext cx="12192000" cy="4766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0876084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4842731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9572115"/>
                    </a:ext>
                  </a:extLst>
                </a:gridCol>
              </a:tblGrid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면접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경력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지원 동기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524189"/>
                  </a:ext>
                </a:extLst>
              </a:tr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특기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계획과 포부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성격의 장단점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1825457"/>
                  </a:ext>
                </a:extLst>
              </a:tr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지원하다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면접을 보다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재능 기부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9157344"/>
                  </a:ext>
                </a:extLst>
              </a:tr>
              <a:tr h="119168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모금 활동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봉사 활동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후원하다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7723125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7AD8CC-CB03-4CBD-A113-FFF6532C74A6}"/>
              </a:ext>
            </a:extLst>
          </p:cNvPr>
          <p:cNvSpPr/>
          <p:nvPr/>
        </p:nvSpPr>
        <p:spPr>
          <a:xfrm>
            <a:off x="7543828" y="5759321"/>
            <a:ext cx="4389120" cy="94488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연습문제 </a:t>
            </a:r>
            <a:r>
              <a:rPr lang="en-US" altLang="ko-KR" sz="3200" b="1" dirty="0"/>
              <a:t>2 </a:t>
            </a:r>
            <a:r>
              <a:rPr lang="ko-KR" altLang="en-US" sz="3200" b="1" dirty="0"/>
              <a:t>풀기</a:t>
            </a:r>
            <a:endParaRPr lang="en-US" sz="32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88AD859-EE6C-495C-AC9C-6D4A285DF062}"/>
              </a:ext>
            </a:extLst>
          </p:cNvPr>
          <p:cNvSpPr/>
          <p:nvPr/>
        </p:nvSpPr>
        <p:spPr>
          <a:xfrm>
            <a:off x="8117840" y="2052320"/>
            <a:ext cx="4074160" cy="11582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3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0" y="451634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성격을 설명하는 말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330E346-F55A-45BB-96AE-DBBF426D9917}"/>
              </a:ext>
            </a:extLst>
          </p:cNvPr>
          <p:cNvSpPr/>
          <p:nvPr/>
        </p:nvSpPr>
        <p:spPr>
          <a:xfrm>
            <a:off x="-1" y="955497"/>
            <a:ext cx="12191999" cy="464266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ko-KR" altLang="en-US" sz="3200" dirty="0"/>
              <a:t>  낙천적이다</a:t>
            </a:r>
            <a:r>
              <a:rPr lang="en-US" altLang="ko-KR" sz="3200" dirty="0"/>
              <a:t>, </a:t>
            </a:r>
            <a:r>
              <a:rPr lang="ko-KR" altLang="en-US" sz="3200" dirty="0"/>
              <a:t>덜렁대다</a:t>
            </a:r>
            <a:r>
              <a:rPr lang="en-US" altLang="ko-KR" sz="3200" dirty="0"/>
              <a:t>, </a:t>
            </a:r>
            <a:r>
              <a:rPr lang="ko-KR" altLang="en-US" sz="3200" dirty="0"/>
              <a:t>자기 주장이 강하다</a:t>
            </a:r>
            <a:r>
              <a:rPr lang="en-US" altLang="ko-KR" sz="3200" dirty="0"/>
              <a:t>, </a:t>
            </a:r>
            <a:r>
              <a:rPr lang="ko-KR" altLang="en-US" sz="3200" dirty="0"/>
              <a:t>배려를 잘하다</a:t>
            </a:r>
            <a:r>
              <a:rPr lang="en-US" altLang="ko-KR" sz="3200" dirty="0"/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3200" dirty="0"/>
              <a:t>  </a:t>
            </a:r>
            <a:r>
              <a:rPr lang="ko-KR" altLang="en-US" sz="3200" dirty="0"/>
              <a:t>자기 중심적이다</a:t>
            </a:r>
            <a:r>
              <a:rPr lang="en-US" altLang="ko-KR" sz="3200" dirty="0"/>
              <a:t>, </a:t>
            </a:r>
            <a:r>
              <a:rPr lang="ko-KR" altLang="en-US" sz="3200" dirty="0"/>
              <a:t>활동적이다</a:t>
            </a:r>
            <a:r>
              <a:rPr lang="en-US" altLang="ko-KR" sz="3200" dirty="0"/>
              <a:t>, </a:t>
            </a:r>
            <a:r>
              <a:rPr lang="ko-KR" altLang="en-US" sz="3200" dirty="0"/>
              <a:t>신중하다</a:t>
            </a:r>
            <a:r>
              <a:rPr lang="en-US" altLang="ko-KR" sz="3200" dirty="0"/>
              <a:t>, </a:t>
            </a:r>
            <a:r>
              <a:rPr lang="ko-KR" altLang="en-US" sz="3200" dirty="0"/>
              <a:t>우유부단하다</a:t>
            </a:r>
            <a:r>
              <a:rPr lang="en-US" altLang="ko-KR" sz="3200" dirty="0"/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3200" dirty="0"/>
              <a:t>  </a:t>
            </a:r>
            <a:r>
              <a:rPr lang="ko-KR" altLang="en-US" sz="3200" dirty="0"/>
              <a:t>책임감이 있다</a:t>
            </a:r>
            <a:r>
              <a:rPr lang="en-US" altLang="ko-KR" sz="3200" dirty="0"/>
              <a:t>, </a:t>
            </a:r>
            <a:r>
              <a:rPr lang="ko-KR" altLang="en-US" sz="3200" dirty="0"/>
              <a:t>결단력이 있다</a:t>
            </a:r>
            <a:r>
              <a:rPr lang="en-US" altLang="ko-KR" sz="3200" dirty="0"/>
              <a:t>, </a:t>
            </a:r>
            <a:r>
              <a:rPr lang="ko-KR" altLang="en-US" sz="3200" dirty="0"/>
              <a:t>융통성이 없다</a:t>
            </a:r>
            <a:r>
              <a:rPr lang="en-US" altLang="ko-KR" sz="3200" dirty="0"/>
              <a:t>, </a:t>
            </a:r>
            <a:r>
              <a:rPr lang="ko-KR" altLang="en-US" sz="3200" dirty="0"/>
              <a:t>꼼꼼하다</a:t>
            </a:r>
            <a:r>
              <a:rPr lang="en-US" altLang="ko-KR" sz="3200" dirty="0"/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3200" dirty="0"/>
              <a:t>  </a:t>
            </a:r>
            <a:r>
              <a:rPr lang="ko-KR" altLang="en-US" sz="3200" dirty="0"/>
              <a:t>주의력이 부족하다</a:t>
            </a:r>
            <a:r>
              <a:rPr lang="en-US" altLang="ko-KR" sz="3200" dirty="0"/>
              <a:t>, </a:t>
            </a:r>
            <a:r>
              <a:rPr lang="ko-KR" altLang="en-US" sz="3200" dirty="0"/>
              <a:t>비관적이다</a:t>
            </a:r>
            <a:r>
              <a:rPr lang="en-US" altLang="ko-KR" sz="3200" dirty="0"/>
              <a:t>, </a:t>
            </a:r>
            <a:r>
              <a:rPr lang="ko-KR" altLang="en-US" sz="3200" dirty="0"/>
              <a:t>사고가 열려 있다</a:t>
            </a:r>
            <a:r>
              <a:rPr lang="en-US" altLang="ko-KR" sz="3200" dirty="0"/>
              <a:t>,</a:t>
            </a:r>
          </a:p>
          <a:p>
            <a:pPr>
              <a:lnSpc>
                <a:spcPct val="120000"/>
              </a:lnSpc>
            </a:pPr>
            <a:r>
              <a:rPr lang="en-US" altLang="ko-KR" sz="3200" dirty="0"/>
              <a:t>  </a:t>
            </a:r>
            <a:r>
              <a:rPr lang="ko-KR" altLang="en-US" sz="3200" dirty="0"/>
              <a:t>창의적이다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A961FC2-73E9-404A-BD73-8494F1878AA7}"/>
              </a:ext>
            </a:extLst>
          </p:cNvPr>
          <p:cNvSpPr txBox="1"/>
          <p:nvPr/>
        </p:nvSpPr>
        <p:spPr>
          <a:xfrm>
            <a:off x="-2" y="5396075"/>
            <a:ext cx="12192001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각각의 표현이 어떤 뜻인지 하나씩 확인해 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651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752520" y="1006187"/>
            <a:ext cx="7424236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조쉬가 청년 재능 기부단에서 어떤 일을 하려고 인터뷰를 하는 상황이에요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34952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조쉬는 어떤 일을 하려고 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0" y="492826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조쉬는 다른 사람을 가르쳐 본 적이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5019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27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102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4752520" y="2236116"/>
            <a:ext cx="74394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면접관은 어떤 질문을 할까요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대화 내용을 잘 듣고 이야기 나누도록 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0701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앞으로 어떤 계획이 있다고 말했어요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670527-4970-44A6-B43C-FE129B005B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944748"/>
            <a:ext cx="4752521" cy="3323493"/>
          </a:xfrm>
          <a:prstGeom prst="rect">
            <a:avLst/>
          </a:prstGeom>
        </p:spPr>
      </p:pic>
      <p:pic>
        <p:nvPicPr>
          <p:cNvPr id="3" name="027">
            <a:hlinkClick r:id="" action="ppaction://media"/>
            <a:extLst>
              <a:ext uri="{FF2B5EF4-FFF2-40B4-BE49-F238E27FC236}">
                <a16:creationId xmlns:a16="http://schemas.microsoft.com/office/drawing/2014/main" id="{27F45C9E-D5D7-4055-8158-77ED705E7B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3680" y="4501922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3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16109</TotalTime>
  <Words>1729</Words>
  <Application>Microsoft Office PowerPoint</Application>
  <PresentationFormat>Widescreen</PresentationFormat>
  <Paragraphs>273</Paragraphs>
  <Slides>31</Slides>
  <Notes>23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hurme_no2-webfont</vt:lpstr>
      <vt:lpstr>Malgun Gothic</vt:lpstr>
      <vt:lpstr>Malgun Gothic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</dc:title>
  <dc:creator>Grace Euna Ko</dc:creator>
  <cp:lastModifiedBy>Hyunkyu Yi</cp:lastModifiedBy>
  <cp:revision>681</cp:revision>
  <dcterms:created xsi:type="dcterms:W3CDTF">2020-04-18T22:55:50Z</dcterms:created>
  <dcterms:modified xsi:type="dcterms:W3CDTF">2020-06-08T03:22:32Z</dcterms:modified>
</cp:coreProperties>
</file>